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494" r:id="rId2"/>
    <p:sldId id="546" r:id="rId3"/>
    <p:sldId id="495" r:id="rId4"/>
    <p:sldId id="543" r:id="rId5"/>
    <p:sldId id="544" r:id="rId6"/>
    <p:sldId id="545" r:id="rId7"/>
    <p:sldId id="547" r:id="rId8"/>
    <p:sldId id="534" r:id="rId9"/>
    <p:sldId id="535" r:id="rId10"/>
    <p:sldId id="536" r:id="rId11"/>
    <p:sldId id="537" r:id="rId12"/>
    <p:sldId id="538" r:id="rId13"/>
    <p:sldId id="539" r:id="rId14"/>
    <p:sldId id="380" r:id="rId15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utura Hv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5">
          <p15:clr>
            <a:srgbClr val="A4A3A4"/>
          </p15:clr>
        </p15:guide>
        <p15:guide id="2" pos="4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000066"/>
    <a:srgbClr val="FFFFFF"/>
    <a:srgbClr val="006384"/>
    <a:srgbClr val="0A357E"/>
    <a:srgbClr val="8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9" autoAdjust="0"/>
    <p:restoredTop sz="94627" autoAdjust="0"/>
  </p:normalViewPr>
  <p:slideViewPr>
    <p:cSldViewPr snapToGrid="0">
      <p:cViewPr varScale="1">
        <p:scale>
          <a:sx n="67" d="100"/>
          <a:sy n="67" d="100"/>
        </p:scale>
        <p:origin x="918" y="78"/>
      </p:cViewPr>
      <p:guideLst>
        <p:guide orient="horz" pos="475"/>
        <p:guide pos="41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notesViewPr>
    <p:cSldViewPr snapToGrid="0">
      <p:cViewPr varScale="1">
        <p:scale>
          <a:sx n="64" d="100"/>
          <a:sy n="64" d="100"/>
        </p:scale>
        <p:origin x="-151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42" name="Rectangle 1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85863" y="8753475"/>
            <a:ext cx="46561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462" rIns="94923" bIns="47462" numCol="1" anchor="b" anchorCtr="0" compatLnSpc="1">
            <a:prstTxWarp prst="textNoShape">
              <a:avLst/>
            </a:prstTxWarp>
          </a:bodyPr>
          <a:lstStyle>
            <a:lvl1pPr algn="l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6543" name="Rectangle 1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6513" y="8753475"/>
            <a:ext cx="55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23" tIns="47462" rIns="94923" bIns="47462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fld id="{3C730068-CD84-435F-9C8C-C35C38F2A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06544" name="Rectangle 1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1100" y="0"/>
            <a:ext cx="39608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462" rIns="94923" bIns="47462" numCol="1" anchor="t" anchorCtr="0" compatLnSpc="1">
            <a:prstTxWarp prst="textNoShape">
              <a:avLst/>
            </a:prstTxWarp>
          </a:bodyPr>
          <a:lstStyle>
            <a:lvl1pPr algn="l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6545" name="Rectangle 17"/>
          <p:cNvSpPr>
            <a:spLocks noGrp="1" noChangeArrowheads="1"/>
          </p:cNvSpPr>
          <p:nvPr>
            <p:ph type="dt" idx="1"/>
          </p:nvPr>
        </p:nvSpPr>
        <p:spPr bwMode="auto">
          <a:xfrm>
            <a:off x="5657850" y="0"/>
            <a:ext cx="1352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462" rIns="94923" bIns="47462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5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9788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white">
          <a:xfrm>
            <a:off x="933450" y="4416425"/>
            <a:ext cx="51435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795" tIns="93163" rIns="111795" bIns="93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idx="1"/>
          </p:nvPr>
        </p:nvSpPr>
        <p:spPr bwMode="auto">
          <a:xfrm>
            <a:off x="5657850" y="0"/>
            <a:ext cx="1352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462" rIns="94923" bIns="47462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1100" y="0"/>
            <a:ext cx="39608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7462" rIns="94923" bIns="47462" numCol="1" anchor="t" anchorCtr="0" compatLnSpc="1">
            <a:prstTxWarp prst="textNoShape">
              <a:avLst/>
            </a:prstTxWarp>
          </a:bodyPr>
          <a:lstStyle>
            <a:lvl1pPr algn="l" defTabSz="949325" eaLnBrk="0" hangingPunct="0">
              <a:spcBef>
                <a:spcPct val="0"/>
              </a:spcBef>
              <a:defRPr sz="1200">
                <a:latin typeface="Futura B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1039813" y="8823325"/>
            <a:ext cx="48545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462" rIns="94923" bIns="47462" anchor="b"/>
          <a:lstStyle>
            <a:lvl1pPr algn="ctr" defTabSz="949325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 algn="ctr" defTabSz="949325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 algn="ctr" defTabSz="949325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 algn="ctr" defTabSz="949325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 algn="ctr" defTabSz="949325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endParaRPr lang="en-US" sz="1200" smtClean="0">
              <a:latin typeface="Futura Bk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451600" y="8823325"/>
            <a:ext cx="55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923" tIns="47462" rIns="94923" bIns="47462" anchor="b"/>
          <a:lstStyle>
            <a:lvl1pPr defTabSz="949325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pPr algn="r">
              <a:defRPr/>
            </a:pPr>
            <a:fld id="{877C4998-39D5-47FD-941F-100AD224F7F9}" type="slidenum">
              <a:rPr lang="en-US" sz="1200" smtClean="0">
                <a:latin typeface="Futura Bk" pitchFamily="34" charset="0"/>
              </a:rPr>
              <a:pPr algn="r">
                <a:defRPr/>
              </a:pPr>
              <a:t>‹#›</a:t>
            </a:fld>
            <a:endParaRPr lang="en-US" sz="1200" smtClean="0">
              <a:latin typeface="Futura B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60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10000"/>
      </a:spcBef>
      <a:spcAft>
        <a:spcPct val="30000"/>
      </a:spcAft>
      <a:defRPr sz="1200" kern="1200">
        <a:solidFill>
          <a:schemeClr val="tx1"/>
        </a:solidFill>
        <a:latin typeface="Futura Hv" pitchFamily="34" charset="0"/>
        <a:ea typeface="+mn-ea"/>
        <a:cs typeface="+mn-cs"/>
      </a:defRPr>
    </a:lvl1pPr>
    <a:lvl2pPr marL="227013" indent="-225425" algn="l" rtl="0" eaLnBrk="0" fontAlgn="base" hangingPunct="0">
      <a:lnSpc>
        <a:spcPct val="95000"/>
      </a:lnSpc>
      <a:spcBef>
        <a:spcPct val="10000"/>
      </a:spcBef>
      <a:spcAft>
        <a:spcPct val="30000"/>
      </a:spcAft>
      <a:buChar char="•"/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455613" indent="-227013" algn="l" rtl="0" eaLnBrk="0" fontAlgn="base" hangingPunct="0">
      <a:lnSpc>
        <a:spcPct val="95000"/>
      </a:lnSpc>
      <a:spcBef>
        <a:spcPct val="10000"/>
      </a:spcBef>
      <a:spcAft>
        <a:spcPct val="30000"/>
      </a:spcAft>
      <a:buChar char="–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685800" indent="-228600" algn="l" rtl="0" eaLnBrk="0" fontAlgn="base" hangingPunct="0">
      <a:lnSpc>
        <a:spcPct val="95000"/>
      </a:lnSpc>
      <a:spcBef>
        <a:spcPct val="10000"/>
      </a:spcBef>
      <a:spcAft>
        <a:spcPct val="30000"/>
      </a:spcAft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908050" indent="-220663" algn="l" rtl="0" eaLnBrk="0" fontAlgn="base" hangingPunct="0">
      <a:lnSpc>
        <a:spcPct val="95000"/>
      </a:lnSpc>
      <a:spcBef>
        <a:spcPct val="10000"/>
      </a:spcBef>
      <a:spcAft>
        <a:spcPct val="30000"/>
      </a:spcAft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709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79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042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017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749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921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515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658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6163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284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338455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 lIns="0" tIns="0" rIns="0" bIns="0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635375" y="450850"/>
            <a:ext cx="5326063" cy="1947793"/>
          </a:xfrm>
        </p:spPr>
        <p:txBody>
          <a:bodyPr lIns="182880" tIns="91440" rIns="182880" bIns="91440" anchor="t"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3808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1250" y="2580860"/>
            <a:ext cx="5289550" cy="1315279"/>
          </a:xfrm>
          <a:ln algn="ctr"/>
        </p:spPr>
        <p:txBody>
          <a:bodyPr lIns="182880" tIns="91440" rIns="182880" bIns="274320" anchor="b"/>
          <a:lstStyle>
            <a:lvl1pPr marL="0" indent="0">
              <a:buFontTx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88" y="4626519"/>
            <a:ext cx="4114800" cy="20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1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380714" cy="8223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7A1D056-E956-4872-8C5F-6C3D240F8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5" y="53975"/>
            <a:ext cx="22456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3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380714" cy="8223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273175"/>
            <a:ext cx="41211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73175"/>
            <a:ext cx="41211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438EC4F2-E597-422B-8432-04CA1A2EF4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2011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     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5" y="53975"/>
            <a:ext cx="22456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407219" cy="8223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6550" y="1273175"/>
            <a:ext cx="41211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73175"/>
            <a:ext cx="41211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92D9033-8899-4315-9106-04AAAB4FE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5" y="53975"/>
            <a:ext cx="22456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gray">
          <a:xfrm>
            <a:off x="8269288" y="6608763"/>
            <a:ext cx="6000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ECA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Futura Hv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79CB0CC8-CDC8-459B-B19B-253B1EA683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380714" cy="822325"/>
          </a:xfrm>
        </p:spPr>
        <p:txBody>
          <a:bodyPr/>
          <a:lstStyle>
            <a:lvl1pPr>
              <a:defRPr sz="3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273175"/>
            <a:ext cx="42354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56150" y="1282700"/>
            <a:ext cx="4235450" cy="5270500"/>
          </a:xfrm>
        </p:spPr>
        <p:txBody>
          <a:bodyPr/>
          <a:lstStyle>
            <a:lvl1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defRPr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5" y="53975"/>
            <a:ext cx="22456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407219" cy="8223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2E51807-6172-4DF8-9836-F10474059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5" y="53975"/>
            <a:ext cx="224566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3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0" y="0"/>
            <a:ext cx="9144000" cy="120173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wrap="none" lIns="0" tIns="0" rIns="0" bIns="0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338138" y="195263"/>
            <a:ext cx="7332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36550" y="1273175"/>
            <a:ext cx="839470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7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ltGray">
          <a:xfrm>
            <a:off x="0" y="6591300"/>
            <a:ext cx="9144000" cy="0"/>
          </a:xfrm>
          <a:prstGeom prst="line">
            <a:avLst/>
          </a:prstGeom>
          <a:noFill/>
          <a:ln w="9525">
            <a:solidFill>
              <a:srgbClr val="5A93B6"/>
            </a:solidFill>
            <a:round/>
            <a:headEnd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183706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04238" y="6667500"/>
            <a:ext cx="4016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0"/>
              </a:spcBef>
              <a:defRPr sz="800">
                <a:solidFill>
                  <a:srgbClr val="5A93B6"/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E85174C-519B-4140-8A25-0ECECB66D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37063" name="Rectangle 7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244475" y="6667500"/>
            <a:ext cx="11080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spcBef>
                <a:spcPct val="0"/>
              </a:spcBef>
              <a:defRPr sz="800">
                <a:solidFill>
                  <a:srgbClr val="5A93B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1837064" name="Rectangle 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555750" y="6657975"/>
            <a:ext cx="60229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spcBef>
                <a:spcPct val="0"/>
              </a:spcBef>
              <a:defRPr sz="800">
                <a:solidFill>
                  <a:srgbClr val="5A93B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    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38" r:id="rId2"/>
    <p:sldLayoutId id="2147483740" r:id="rId3"/>
    <p:sldLayoutId id="2147483748" r:id="rId4"/>
    <p:sldLayoutId id="2147483750" r:id="rId5"/>
    <p:sldLayoutId id="2147483742" r:id="rId6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Futura Hv" pitchFamily="34" charset="0"/>
        </a:defRPr>
      </a:lvl9pPr>
    </p:titleStyle>
    <p:bodyStyle>
      <a:lvl1pPr marL="225425" indent="-225425" algn="l" defTabSz="742950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8000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44475" algn="l" defTabSz="742950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SzPct val="80000"/>
        <a:buFont typeface="Futura Bk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700088" indent="-214313" algn="l" defTabSz="742950" rtl="0" eaLnBrk="0" fontAlgn="base" hangingPunct="0">
        <a:lnSpc>
          <a:spcPct val="90000"/>
        </a:lnSpc>
        <a:spcBef>
          <a:spcPct val="10000"/>
        </a:spcBef>
        <a:spcAft>
          <a:spcPct val="30000"/>
        </a:spcAft>
        <a:buSzPct val="85000"/>
        <a:buChar char="•"/>
        <a:defRPr sz="2200">
          <a:solidFill>
            <a:schemeClr val="tx1"/>
          </a:solidFill>
          <a:latin typeface="+mn-lt"/>
        </a:defRPr>
      </a:lvl3pPr>
      <a:lvl4pPr marL="1208088" indent="-182563" algn="l" defTabSz="742950" rtl="0" eaLnBrk="0" fontAlgn="base" hangingPunct="0">
        <a:lnSpc>
          <a:spcPct val="95000"/>
        </a:lnSpc>
        <a:spcBef>
          <a:spcPct val="10000"/>
        </a:spcBef>
        <a:spcAft>
          <a:spcPct val="30000"/>
        </a:spcAft>
        <a:buFont typeface="Futura Bk" pitchFamily="34" charset="0"/>
        <a:buChar char="–"/>
        <a:defRPr>
          <a:solidFill>
            <a:schemeClr val="tx1"/>
          </a:solidFill>
          <a:latin typeface="+mn-lt"/>
        </a:defRPr>
      </a:lvl4pPr>
      <a:lvl5pPr marL="1933575" indent="-220663" algn="l" defTabSz="742950" rtl="0" eaLnBrk="0" fontAlgn="base" hangingPunct="0">
        <a:lnSpc>
          <a:spcPct val="95000"/>
        </a:lnSpc>
        <a:spcBef>
          <a:spcPct val="1000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5pPr>
      <a:lvl6pPr marL="2390775" indent="-220663" algn="l" defTabSz="742950" rtl="0" fontAlgn="base">
        <a:lnSpc>
          <a:spcPct val="95000"/>
        </a:lnSpc>
        <a:spcBef>
          <a:spcPct val="1000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6pPr>
      <a:lvl7pPr marL="2847975" indent="-220663" algn="l" defTabSz="742950" rtl="0" fontAlgn="base">
        <a:lnSpc>
          <a:spcPct val="95000"/>
        </a:lnSpc>
        <a:spcBef>
          <a:spcPct val="1000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7pPr>
      <a:lvl8pPr marL="3305175" indent="-220663" algn="l" defTabSz="742950" rtl="0" fontAlgn="base">
        <a:lnSpc>
          <a:spcPct val="95000"/>
        </a:lnSpc>
        <a:spcBef>
          <a:spcPct val="1000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8pPr>
      <a:lvl9pPr marL="3762375" indent="-220663" algn="l" defTabSz="742950" rtl="0" fontAlgn="base">
        <a:lnSpc>
          <a:spcPct val="95000"/>
        </a:lnSpc>
        <a:spcBef>
          <a:spcPct val="1000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Barber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76238"/>
            <a:ext cx="27003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600" dirty="0" smtClean="0"/>
              <a:t>Welcome to the Barber Coin Collectors’ Society (BCCS)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</a:rPr>
              <a:t>page </a:t>
            </a:r>
            <a:fld id="{1BDC0AA5-A350-43D7-8B09-7DF8C888423B}" type="slidenum">
              <a:rPr lang="en-US" sz="800" smtClean="0">
                <a:solidFill>
                  <a:srgbClr val="5A93B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10</a:t>
            </a:fld>
            <a:endParaRPr lang="en-US" sz="800" smtClean="0">
              <a:solidFill>
                <a:srgbClr val="5A93B6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62198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Members Gallery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6" descr="Gallery-1909O-MS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82700"/>
            <a:ext cx="54610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Gallery-Clamshell-obve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057400"/>
            <a:ext cx="2865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Gallery-1903S-obver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117975"/>
            <a:ext cx="22733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 descr="Gallery-1903S-rever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</a:rPr>
              <a:t>page </a:t>
            </a:r>
            <a:fld id="{A8A46FB2-2CF2-4E30-90E7-692FEDE61F39}" type="slidenum">
              <a:rPr lang="en-US" sz="800" smtClean="0">
                <a:solidFill>
                  <a:srgbClr val="5A93B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11</a:t>
            </a:fld>
            <a:endParaRPr lang="en-US" sz="800" smtClean="0">
              <a:solidFill>
                <a:srgbClr val="5A93B6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Contemporary counterfeits</a:t>
            </a:r>
          </a:p>
        </p:txBody>
      </p:sp>
      <p:pic>
        <p:nvPicPr>
          <p:cNvPr id="41988" name="Picture 6" descr="10C-cf-1907-S-W-ob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257300"/>
            <a:ext cx="26797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10C-cf-1907-S-W-r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422400"/>
            <a:ext cx="23876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 descr="50C-cf-1899-ob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005263"/>
            <a:ext cx="24130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25C-cf-1916-re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233863"/>
            <a:ext cx="20193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50C-cf-1899-r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56088"/>
            <a:ext cx="18796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4" descr="5C-cf-1899-ob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987800"/>
            <a:ext cx="24003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5" descr="10C-cf-1916-ob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1244600"/>
            <a:ext cx="26304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</a:rPr>
              <a:t>page </a:t>
            </a:r>
            <a:fld id="{C67DCCFF-37B9-47DA-864B-D0AD7A1E3611}" type="slidenum">
              <a:rPr lang="en-US" sz="800" smtClean="0">
                <a:solidFill>
                  <a:srgbClr val="5A93B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12</a:t>
            </a:fld>
            <a:endParaRPr lang="en-US" sz="800" smtClean="0">
              <a:solidFill>
                <a:srgbClr val="5A93B6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Patterns and Medals</a:t>
            </a:r>
          </a:p>
        </p:txBody>
      </p:sp>
      <p:pic>
        <p:nvPicPr>
          <p:cNvPr id="44036" name="Picture 6" descr="Pattern-1891-50C-r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228725"/>
            <a:ext cx="2563813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Pattern-1891-50C-obv-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257300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8" descr="Columbia-18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997325"/>
            <a:ext cx="207486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9" descr="Pattern-18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4938713"/>
            <a:ext cx="16827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0" descr="Columbian-awa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197350"/>
            <a:ext cx="24272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3" descr="1906-TR-medal-in-box-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290638"/>
            <a:ext cx="23272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2" descr="1906-TR-re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294188"/>
            <a:ext cx="17145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780BEED-6B02-4FAE-A22D-B4F4B550EFE7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13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black">
          <a:xfrm>
            <a:off x="338138" y="1552575"/>
            <a:ext cx="50339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471488" indent="-24447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DLRC Press – DavidLawrence.com</a:t>
            </a:r>
          </a:p>
          <a:p>
            <a:pPr lvl="1" eaLnBrk="1" hangingPunct="1"/>
            <a:r>
              <a:rPr lang="en-US" sz="22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Guide to Barber Dimes</a:t>
            </a:r>
          </a:p>
          <a:p>
            <a:pPr lvl="1" eaLnBrk="1" hangingPunct="1"/>
            <a:r>
              <a:rPr lang="en-US" sz="22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Guide to Barber Quarters, 2</a:t>
            </a:r>
            <a:r>
              <a:rPr lang="en-US" sz="2200" i="1" baseline="30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 </a:t>
            </a:r>
          </a:p>
          <a:p>
            <a:pPr lvl="1" eaLnBrk="1" hangingPunct="1"/>
            <a:r>
              <a:rPr lang="en-US" sz="22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Guide to Barber Halves</a:t>
            </a:r>
          </a:p>
          <a:p>
            <a:pPr lvl="1" eaLnBrk="1" hangingPunct="1"/>
            <a:r>
              <a:rPr lang="en-US" sz="22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Guide to Shield and Liberty Nickels</a:t>
            </a:r>
          </a:p>
          <a:p>
            <a:pPr lvl="1" eaLnBrk="1" hangingPunct="1"/>
            <a:endParaRPr lang="en-US" sz="8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these books from our website</a:t>
            </a:r>
            <a:endParaRPr lang="en-US" sz="2400" i="1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5" name="Picture 4" descr="CG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919288"/>
            <a:ext cx="2735262" cy="3794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references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4"/>
          <p:cNvSpPr txBox="1">
            <a:spLocks noChangeArrowheads="1"/>
          </p:cNvSpPr>
          <p:nvPr/>
        </p:nvSpPr>
        <p:spPr bwMode="auto">
          <a:xfrm>
            <a:off x="3836988" y="817563"/>
            <a:ext cx="4794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sz="6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sz="6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6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Charles Edward Barber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36550" y="1441449"/>
            <a:ext cx="5321300" cy="4887913"/>
          </a:xfrm>
        </p:spPr>
        <p:txBody>
          <a:bodyPr/>
          <a:lstStyle/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1840: Born in London England</a:t>
            </a:r>
          </a:p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Designer, engraver and die maker</a:t>
            </a:r>
          </a:p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1852: Moved to Philadelphia with father, William Barber</a:t>
            </a:r>
          </a:p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1869-1879: Assistant Engraver</a:t>
            </a:r>
          </a:p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1880-1917: Chief Engraver</a:t>
            </a:r>
          </a:p>
          <a:p>
            <a:pPr defTabSz="914400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Patterns, medals, regular issue silver and nickel coinage, commemoratives, and Hawaii, Dominican, and Cuban issues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9288" y="6631588"/>
            <a:ext cx="600075" cy="1384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r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5B8F53C3-7BDC-4455-99F1-DFC3EB0A2AB4}" type="slidenum"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90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4" descr="Bar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011363"/>
            <a:ext cx="266382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E9694ED5-2FA8-44D8-87F1-0BC7FF8A0902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Barber Coin Collectors’ Society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black">
          <a:xfrm>
            <a:off x="492125" y="1543050"/>
            <a:ext cx="54340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471488" indent="-24447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Collectors of coins designed by Charles E. Barber</a:t>
            </a:r>
          </a:p>
          <a:p>
            <a:pPr lvl="1" eaLnBrk="1" hangingPunct="1"/>
            <a:r>
              <a:rPr lang="en-US" sz="2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Engraver of the U.S. Mint 1880-1917</a:t>
            </a:r>
          </a:p>
          <a:p>
            <a:pPr lvl="1" eaLnBrk="1" hangingPunct="1"/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series</a:t>
            </a:r>
          </a:p>
          <a:p>
            <a:pPr lvl="1" eaLnBrk="1" hangingPunct="1"/>
            <a:r>
              <a:rPr lang="en-US" sz="2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Head (Barber) Dimes</a:t>
            </a:r>
          </a:p>
          <a:p>
            <a:pPr lvl="1" eaLnBrk="1" hangingPunct="1"/>
            <a:r>
              <a:rPr lang="en-US" sz="2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Barber Quarters</a:t>
            </a:r>
          </a:p>
          <a:p>
            <a:pPr lvl="1" eaLnBrk="1" hangingPunct="1"/>
            <a:r>
              <a:rPr lang="en-US" sz="2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Barber Halves</a:t>
            </a:r>
          </a:p>
          <a:p>
            <a:pPr lvl="1" eaLnBrk="1" hangingPunct="1"/>
            <a:r>
              <a:rPr lang="en-US" sz="2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Liberty Nickels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266825"/>
            <a:ext cx="2408237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Barber Coin Collectors’ Society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lnSpc>
                <a:spcPct val="6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Founded in 1989</a:t>
            </a:r>
          </a:p>
          <a:p>
            <a:pPr defTabSz="91440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250+ members who enjoy Barber coinage</a:t>
            </a:r>
          </a:p>
          <a:p>
            <a:pPr defTabSz="91440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Barber coinage experts</a:t>
            </a:r>
          </a:p>
          <a:p>
            <a:pPr defTabSz="91440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Research, education and social interactions</a:t>
            </a:r>
          </a:p>
          <a:p>
            <a:pPr defTabSz="91440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Dues are $15 per year.  </a:t>
            </a:r>
          </a:p>
          <a:p>
            <a:pPr defTabSz="91440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2"/>
                </a:solidFill>
              </a:rPr>
              <a:t>~ 20 Regional Meeting events per year</a:t>
            </a:r>
          </a:p>
          <a:p>
            <a:pPr defTabSz="914400"/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9288" y="6646977"/>
            <a:ext cx="600075" cy="1077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r>
              <a:rPr lang="en-US" sz="7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78DD5574-BC5C-41E4-99B8-C6727978B2AC}" type="slidenum">
              <a:rPr lang="en-US" sz="7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70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5067300" y="4360863"/>
            <a:ext cx="40767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and 2016 Officers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  <a:buFontTx/>
              <a:buNone/>
            </a:pPr>
            <a:r>
              <a:rPr lang="en-US"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Frost, President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 Feldman, Vice President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2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 Earp, Secretary/Treasurer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sz="2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052888"/>
            <a:ext cx="4318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38138" y="195263"/>
            <a:ext cx="6262687" cy="822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Journal of the Barber Coin Collectors’ Society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92525" y="1392238"/>
            <a:ext cx="5214938" cy="26352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/>
              <a:t>Published 4 times per year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/>
              <a:t>John Frost, Editor 2015-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/>
              <a:t>Detailed Research, Collecting Notes, Surveys, Club Member Stories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1501056"/>
            <a:ext cx="3081730" cy="4572000"/>
          </a:xfrm>
          <a:prstGeom prst="rect">
            <a:avLst/>
          </a:prstGeom>
          <a:ln>
            <a:solidFill>
              <a:schemeClr val="bg2">
                <a:lumMod val="65000"/>
                <a:lumOff val="3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72" y="3172693"/>
            <a:ext cx="2163651" cy="3200400"/>
          </a:xfrm>
          <a:prstGeom prst="rect">
            <a:avLst/>
          </a:prstGeom>
          <a:ln>
            <a:solidFill>
              <a:schemeClr val="bg2">
                <a:lumMod val="65000"/>
                <a:lumOff val="3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6" y="3172693"/>
            <a:ext cx="2152879" cy="3200400"/>
          </a:xfrm>
          <a:prstGeom prst="rect">
            <a:avLst/>
          </a:prstGeom>
          <a:ln>
            <a:solidFill>
              <a:schemeClr val="bg2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Regional Meetings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Social opportunities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~20 events annually nationwide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FUN, ANA, Baltimore, Long Beach, Manchester NH, Bay State, Rochester, Charlotte, Knoxville, Houston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9288" y="6631588"/>
            <a:ext cx="600075" cy="1384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r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4E8AF50E-6402-42B4-8013-7B09A15A3446}" type="slidenum"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90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 descr="C:\JMF\BCCS-website\Charlotte-BCCS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157538"/>
            <a:ext cx="380365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379788"/>
            <a:ext cx="4921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Projects</a:t>
            </a:r>
            <a:endParaRPr lang="en-US" sz="36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Population census studies for all four series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Rarity Survey for all series </a:t>
            </a:r>
            <a:r>
              <a:rPr lang="en-US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Rarity Ratings for each issue, for each grade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Varieties Surveys for all series (in progress)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9288" y="6631588"/>
            <a:ext cx="600075" cy="1384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Futura Hv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Hv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Hv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Hv" pitchFamily="34" charset="0"/>
              </a:defRPr>
            </a:lvl9pPr>
          </a:lstStyle>
          <a:p>
            <a:r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4E8AF50E-6402-42B4-8013-7B09A15A3446}" type="slidenum"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90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3262312"/>
            <a:ext cx="32004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4330206"/>
            <a:ext cx="32004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25" y="3161552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5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1790677"/>
            <a:ext cx="4457034" cy="2495573"/>
          </a:xfrm>
          <a:prstGeom prst="rect">
            <a:avLst/>
          </a:prstGeom>
        </p:spPr>
      </p:pic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2E69C716-CDEE-49FF-9A79-EFF74D4B8850}" type="slidenum">
              <a:rPr lang="en-US" sz="800" smtClean="0">
                <a:solidFill>
                  <a:srgbClr val="5A93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8</a:t>
            </a:fld>
            <a:endParaRPr lang="en-US" sz="800" smtClean="0">
              <a:solidFill>
                <a:srgbClr val="5A93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7718425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www.BarberCoins.org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black">
          <a:xfrm>
            <a:off x="3986213" y="1282700"/>
            <a:ext cx="5094287" cy="52451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lIns="182880" tIns="137160" rIns="0" bIns="0"/>
          <a:lstStyle>
            <a:lvl1pPr marL="225425" indent="-22542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471488" indent="-244475" defTabSz="7429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 defTabSz="74295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 defTabSz="74295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defTabSz="74295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BCCS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Brochure and member application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2400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upcoming meetings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all 4 series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Grading, links to values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 of “Big 3” quarters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Rarity Ratings by date and grade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Census/Survey Reports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Contemporary Counterfeits page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Gallery (coin images)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Barber Patterns and Medals</a:t>
            </a:r>
          </a:p>
          <a:p>
            <a:pPr eaLnBrk="1" hangingPunct="1"/>
            <a:r>
              <a:rPr lang="en-US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online references</a:t>
            </a:r>
            <a:endParaRPr lang="en-US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Char char="•"/>
              <a:defRPr sz="2600">
                <a:solidFill>
                  <a:schemeClr val="tx1"/>
                </a:solidFill>
                <a:latin typeface="Futura Bk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80000"/>
              <a:buFont typeface="Futura Bk" pitchFamily="34" charset="0"/>
              <a:buChar char="–"/>
              <a:defRPr sz="2400">
                <a:solidFill>
                  <a:schemeClr val="tx1"/>
                </a:solidFill>
                <a:latin typeface="Futura Bk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Futura Bk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Font typeface="Futura Bk" pitchFamily="34" charset="0"/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30000"/>
              </a:spcAft>
              <a:buChar char="–"/>
              <a:defRPr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sz="800" smtClean="0">
                <a:solidFill>
                  <a:srgbClr val="5A93B6"/>
                </a:solidFill>
              </a:rPr>
              <a:t>page </a:t>
            </a:r>
            <a:fld id="{0D2D8021-2EF2-4C71-95D1-D19F2E2DD3FA}" type="slidenum">
              <a:rPr lang="en-US" sz="800" smtClean="0">
                <a:solidFill>
                  <a:srgbClr val="5A93B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9</a:t>
            </a:fld>
            <a:endParaRPr lang="en-US" sz="800" smtClean="0">
              <a:solidFill>
                <a:srgbClr val="5A93B6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95263"/>
            <a:ext cx="6034087" cy="8223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eries information</a:t>
            </a:r>
          </a:p>
        </p:txBody>
      </p:sp>
      <p:pic>
        <p:nvPicPr>
          <p:cNvPr id="37892" name="Picture 5" descr="Brochure-websit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708525"/>
            <a:ext cx="50038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Brochure-websit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1260475"/>
            <a:ext cx="44846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Brochure-websit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17675"/>
            <a:ext cx="42037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215E9B"/>
      </a:dk2>
      <a:lt2>
        <a:srgbClr val="FFFFFF"/>
      </a:lt2>
      <a:accent1>
        <a:srgbClr val="EAA200"/>
      </a:accent1>
      <a:accent2>
        <a:srgbClr val="008266"/>
      </a:accent2>
      <a:accent3>
        <a:srgbClr val="ABB6CB"/>
      </a:accent3>
      <a:accent4>
        <a:srgbClr val="DADADA"/>
      </a:accent4>
      <a:accent5>
        <a:srgbClr val="F3CEAA"/>
      </a:accent5>
      <a:accent6>
        <a:srgbClr val="00755C"/>
      </a:accent6>
      <a:hlink>
        <a:srgbClr val="E77003"/>
      </a:hlink>
      <a:folHlink>
        <a:srgbClr val="215E9B"/>
      </a:folHlink>
    </a:clrScheme>
    <a:fontScheme name="blank">
      <a:majorFont>
        <a:latin typeface="Futura Hv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lg" len="sm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Hv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lg" len="sm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Hv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215E9B"/>
        </a:dk2>
        <a:lt2>
          <a:srgbClr val="FFFFFF"/>
        </a:lt2>
        <a:accent1>
          <a:srgbClr val="EAA200"/>
        </a:accent1>
        <a:accent2>
          <a:srgbClr val="008266"/>
        </a:accent2>
        <a:accent3>
          <a:srgbClr val="ABB6CB"/>
        </a:accent3>
        <a:accent4>
          <a:srgbClr val="DADADA"/>
        </a:accent4>
        <a:accent5>
          <a:srgbClr val="F3CEAA"/>
        </a:accent5>
        <a:accent6>
          <a:srgbClr val="00755C"/>
        </a:accent6>
        <a:hlink>
          <a:srgbClr val="E77003"/>
        </a:hlink>
        <a:folHlink>
          <a:srgbClr val="215E9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73437</TotalTime>
  <Words>377</Words>
  <Application>Microsoft Office PowerPoint</Application>
  <PresentationFormat>Letter Paper (8.5x11 in)</PresentationFormat>
  <Paragraphs>79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Futura Bk</vt:lpstr>
      <vt:lpstr>Futura Hv</vt:lpstr>
      <vt:lpstr>Wingdings</vt:lpstr>
      <vt:lpstr>blank</vt:lpstr>
      <vt:lpstr>Welcome to the Barber Coin Collectors’ Society (BCCS)</vt:lpstr>
      <vt:lpstr>Charles Edward Barber</vt:lpstr>
      <vt:lpstr>Barber Coin Collectors’ Society</vt:lpstr>
      <vt:lpstr>Barber Coin Collectors’ Society</vt:lpstr>
      <vt:lpstr>Journal of the Barber Coin Collectors’ Society</vt:lpstr>
      <vt:lpstr>Regional Meetings</vt:lpstr>
      <vt:lpstr>Projects</vt:lpstr>
      <vt:lpstr>www.BarberCoins.org</vt:lpstr>
      <vt:lpstr>Website –  Series information</vt:lpstr>
      <vt:lpstr>Website –  Members Gallery</vt:lpstr>
      <vt:lpstr>Website –  Contemporary counterfeits</vt:lpstr>
      <vt:lpstr>Website –  Patterns and Medals</vt:lpstr>
      <vt:lpstr>Website –  Online references</vt:lpstr>
      <vt:lpstr>PowerPoint Presentation</vt:lpstr>
    </vt:vector>
  </TitlesOfParts>
  <Company>Compaq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</dc:creator>
  <cp:lastModifiedBy>John Frost</cp:lastModifiedBy>
  <cp:revision>220</cp:revision>
  <dcterms:created xsi:type="dcterms:W3CDTF">2002-05-03T21:01:29Z</dcterms:created>
  <dcterms:modified xsi:type="dcterms:W3CDTF">2016-03-07T01:07:44Z</dcterms:modified>
</cp:coreProperties>
</file>